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71" r:id="rId11"/>
    <p:sldId id="273" r:id="rId12"/>
    <p:sldId id="264" r:id="rId13"/>
    <p:sldId id="267" r:id="rId14"/>
    <p:sldId id="265" r:id="rId15"/>
    <p:sldId id="26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3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88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98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4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5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0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0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0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F69B7-8A16-4368-957E-CF6860A1227C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32253F-A47C-409C-94BB-33A28567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5627"/>
            <a:ext cx="9144000" cy="3287470"/>
          </a:xfrm>
        </p:spPr>
        <p:txBody>
          <a:bodyPr/>
          <a:lstStyle/>
          <a:p>
            <a:r>
              <a:rPr lang="en-US" sz="8800" b="1" dirty="0" smtClean="0"/>
              <a:t>Welcome!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Crowley and Co. 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5444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Benjamin Carella, Lin Chen, Holly Freed, Daniel </a:t>
            </a:r>
            <a:r>
              <a:rPr lang="en-US" sz="2400" dirty="0" err="1" smtClean="0"/>
              <a:t>Ministero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44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65" y="1660697"/>
            <a:ext cx="42195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4401" cy="356698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3418702"/>
            <a:ext cx="6344401" cy="3439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400" y="0"/>
            <a:ext cx="5832764" cy="341870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400" y="3558074"/>
            <a:ext cx="5832764" cy="327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48" y="362853"/>
            <a:ext cx="8911687" cy="1280890"/>
          </a:xfrm>
        </p:spPr>
        <p:txBody>
          <a:bodyPr/>
          <a:lstStyle/>
          <a:p>
            <a:r>
              <a:rPr lang="en-US" dirty="0" smtClean="0"/>
              <a:t>Our Proposed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1" y="1240969"/>
            <a:ext cx="8974182" cy="5512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Reports:</a:t>
            </a:r>
          </a:p>
          <a:p>
            <a:pPr lvl="1"/>
            <a:r>
              <a:rPr lang="en-US" sz="1800" dirty="0" smtClean="0"/>
              <a:t>Accountant-Client (grouped)</a:t>
            </a:r>
          </a:p>
          <a:p>
            <a:pPr lvl="1"/>
            <a:r>
              <a:rPr lang="en-US" sz="1800" dirty="0" smtClean="0"/>
              <a:t>Appointments by Month</a:t>
            </a:r>
          </a:p>
          <a:p>
            <a:pPr lvl="1"/>
            <a:r>
              <a:rPr lang="en-US" sz="1800" dirty="0" smtClean="0"/>
              <a:t>Client Type (summary)</a:t>
            </a:r>
          </a:p>
          <a:p>
            <a:pPr lvl="1"/>
            <a:r>
              <a:rPr lang="en-US" sz="1800" dirty="0" smtClean="0"/>
              <a:t>Contact List</a:t>
            </a:r>
          </a:p>
          <a:p>
            <a:pPr lvl="1"/>
            <a:r>
              <a:rPr lang="en-US" sz="1800" dirty="0" smtClean="0"/>
              <a:t>Incomplete Returns</a:t>
            </a:r>
          </a:p>
          <a:p>
            <a:r>
              <a:rPr lang="en-US" sz="2800" dirty="0" smtClean="0"/>
              <a:t>Forms:</a:t>
            </a:r>
          </a:p>
          <a:p>
            <a:pPr lvl="1"/>
            <a:r>
              <a:rPr lang="en-US" sz="1800" dirty="0" smtClean="0"/>
              <a:t>Accounts</a:t>
            </a:r>
          </a:p>
          <a:p>
            <a:pPr lvl="2"/>
            <a:r>
              <a:rPr lang="en-US" sz="1600" dirty="0" smtClean="0"/>
              <a:t>Client </a:t>
            </a:r>
            <a:r>
              <a:rPr lang="en-US" sz="1600" dirty="0" err="1" smtClean="0"/>
              <a:t>subform</a:t>
            </a:r>
            <a:endParaRPr lang="en-US" sz="1600" dirty="0" smtClean="0"/>
          </a:p>
          <a:p>
            <a:pPr lvl="1"/>
            <a:r>
              <a:rPr lang="en-US" sz="1800" dirty="0" smtClean="0"/>
              <a:t>Clients</a:t>
            </a:r>
          </a:p>
          <a:p>
            <a:pPr lvl="1"/>
            <a:r>
              <a:rPr lang="en-US" sz="1800" dirty="0" smtClean="0"/>
              <a:t>Appointments</a:t>
            </a:r>
          </a:p>
          <a:p>
            <a:pPr lvl="1"/>
            <a:r>
              <a:rPr lang="en-US" sz="1800" dirty="0" smtClean="0"/>
              <a:t>Tax Returns</a:t>
            </a:r>
          </a:p>
          <a:p>
            <a:pPr lvl="1"/>
            <a:endParaRPr lang="en-US" sz="2600" dirty="0"/>
          </a:p>
        </p:txBody>
      </p:sp>
      <p:pic>
        <p:nvPicPr>
          <p:cNvPr id="8194" name="Picture 2" descr="https://upload.wikimedia.org/wikipedia/commons/thumb/3/37/Microsoft_Access_2013_logo.svg/2000px-Microsoft_Access_2013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08" y="326569"/>
            <a:ext cx="18623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3191" y="2259627"/>
            <a:ext cx="46242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Benefits</a:t>
            </a:r>
            <a:r>
              <a:rPr lang="en-US" sz="2400" dirty="0" smtClean="0"/>
              <a:t> of the New system: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Much more efficient than Crowley’s current data collection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Client information can be found in one safe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Database is available to all associates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Won’t have to bother the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04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28" y="480419"/>
            <a:ext cx="8911687" cy="1280890"/>
          </a:xfrm>
        </p:spPr>
        <p:txBody>
          <a:bodyPr/>
          <a:lstStyle/>
          <a:p>
            <a:r>
              <a:rPr lang="en-US" dirty="0" smtClean="0"/>
              <a:t>Extra Features…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846" y="1345475"/>
            <a:ext cx="10289766" cy="45657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Featured dropdowns in multiple fields in tables</a:t>
            </a:r>
          </a:p>
          <a:p>
            <a:r>
              <a:rPr lang="en-US" sz="2800" dirty="0" smtClean="0"/>
              <a:t>Conditional formatting in the Tax Return form</a:t>
            </a:r>
          </a:p>
          <a:p>
            <a:pPr lvl="1"/>
            <a:r>
              <a:rPr lang="en-US" sz="2000" dirty="0" smtClean="0"/>
              <a:t>Completed returns’ status are highlighted in </a:t>
            </a:r>
            <a:r>
              <a:rPr lang="en-US" sz="2000" b="1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sz="2800" dirty="0" smtClean="0"/>
              <a:t>Customized backgrounds for Switchboard and form</a:t>
            </a:r>
          </a:p>
          <a:p>
            <a:r>
              <a:rPr lang="en-US" sz="2800" dirty="0" smtClean="0"/>
              <a:t>Used grouped query</a:t>
            </a:r>
          </a:p>
          <a:p>
            <a:r>
              <a:rPr lang="en-US" sz="2800" dirty="0" smtClean="0"/>
              <a:t>Multiple pages on the group website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40" y="4146700"/>
            <a:ext cx="3170849" cy="23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08" y="349790"/>
            <a:ext cx="8911687" cy="1280890"/>
          </a:xfrm>
        </p:spPr>
        <p:txBody>
          <a:bodyPr/>
          <a:lstStyle/>
          <a:p>
            <a:r>
              <a:rPr lang="en-US" dirty="0" smtClean="0"/>
              <a:t>Backup Strategy and Future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387" y="1630680"/>
            <a:ext cx="9538704" cy="47679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future, we can make our reports more in-depth and specialized</a:t>
            </a:r>
          </a:p>
          <a:p>
            <a:r>
              <a:rPr lang="en-US" sz="2800" dirty="0" smtClean="0"/>
              <a:t>Continue to update tables with new client information</a:t>
            </a:r>
          </a:p>
          <a:p>
            <a:pPr lvl="1"/>
            <a:r>
              <a:rPr lang="en-US" sz="2000" dirty="0" smtClean="0"/>
              <a:t>Can be done much more easily with our new system</a:t>
            </a:r>
          </a:p>
          <a:p>
            <a:r>
              <a:rPr lang="en-US" sz="2800" dirty="0" smtClean="0"/>
              <a:t>Ensure that the database is saved in multiple locations</a:t>
            </a:r>
          </a:p>
          <a:p>
            <a:pPr lvl="1"/>
            <a:r>
              <a:rPr lang="en-US" sz="2000" dirty="0" smtClean="0"/>
              <a:t>For example, through the company IT system as well as on a flash drive</a:t>
            </a:r>
          </a:p>
          <a:p>
            <a:r>
              <a:rPr lang="en-US" sz="2800" dirty="0" smtClean="0"/>
              <a:t>Print out weekly reports to keep associates informed</a:t>
            </a:r>
            <a:endParaRPr lang="en-US" sz="2800" dirty="0"/>
          </a:p>
        </p:txBody>
      </p:sp>
      <p:pic>
        <p:nvPicPr>
          <p:cNvPr id="5122" name="Picture 2" descr="http://graziadiovoice.pepperdine.edu/wp-content/uploads/2012/12/pla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766" y="2591975"/>
            <a:ext cx="2322649" cy="15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259" y="1369624"/>
            <a:ext cx="7364685" cy="53252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proposed database is much more efficient than Crowley and Co.’s current data collection</a:t>
            </a:r>
          </a:p>
          <a:p>
            <a:r>
              <a:rPr lang="en-US" sz="2800" dirty="0" smtClean="0"/>
              <a:t>The new system will be much more convenient for Mr. Crowley and his associates</a:t>
            </a:r>
          </a:p>
          <a:p>
            <a:r>
              <a:rPr lang="en-US" sz="2800" dirty="0" smtClean="0"/>
              <a:t>Under this plan, updates and enhancements of the system can be made as necessary</a:t>
            </a:r>
            <a:endParaRPr lang="en-US" sz="2800" dirty="0"/>
          </a:p>
        </p:txBody>
      </p:sp>
      <p:pic>
        <p:nvPicPr>
          <p:cNvPr id="4098" name="Picture 2" descr="https://drbealmanstccbeancounters.files.wordpress.com/2012/02/debit_credi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08" y="2164281"/>
            <a:ext cx="4090741" cy="243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741521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Any 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0155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r>
              <a:rPr lang="en-US" dirty="0" smtClean="0"/>
              <a:t>We Will Discuss…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726" y="1429430"/>
            <a:ext cx="10515600" cy="54733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Team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Crowley and Co. PC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Our Business Expert- Holly Freed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Crowley’s Current Data Collection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Potential Issues with their current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Our Proposed Database Sample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Backup Strategy and Future Enhancements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Conclusion</a:t>
            </a:r>
          </a:p>
        </p:txBody>
      </p:sp>
      <p:pic>
        <p:nvPicPr>
          <p:cNvPr id="2052" name="Picture 4" descr="http://www.jeffreymanycpa.com/wp-content/uploads/2015/03/accounting_low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4703"/>
            <a:ext cx="3594463" cy="23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7" y="284476"/>
            <a:ext cx="8911687" cy="128089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167" y="1319349"/>
            <a:ext cx="10015446" cy="4591873"/>
          </a:xfrm>
        </p:spPr>
        <p:txBody>
          <a:bodyPr/>
          <a:lstStyle/>
          <a:p>
            <a:r>
              <a:rPr lang="en-US" sz="2800" dirty="0" smtClean="0"/>
              <a:t>Benjamin </a:t>
            </a:r>
            <a:r>
              <a:rPr lang="en-US" sz="2800" dirty="0" err="1" smtClean="0"/>
              <a:t>Carella</a:t>
            </a:r>
            <a:endParaRPr lang="en-US" sz="2800" dirty="0" smtClean="0"/>
          </a:p>
          <a:p>
            <a:pPr lvl="1"/>
            <a:r>
              <a:rPr lang="en-US" sz="2000" dirty="0" smtClean="0"/>
              <a:t>Junior, Business Administration-Finance</a:t>
            </a:r>
          </a:p>
          <a:p>
            <a:r>
              <a:rPr lang="en-US" sz="2800" dirty="0" smtClean="0"/>
              <a:t>Lin Chen</a:t>
            </a:r>
          </a:p>
          <a:p>
            <a:pPr lvl="1"/>
            <a:r>
              <a:rPr lang="en-US" sz="2000" dirty="0" smtClean="0"/>
              <a:t>Junior, Business Administration-MIS</a:t>
            </a:r>
          </a:p>
          <a:p>
            <a:r>
              <a:rPr lang="en-US" sz="2800" dirty="0" smtClean="0"/>
              <a:t>Holly Freed (Business expert)</a:t>
            </a:r>
          </a:p>
          <a:p>
            <a:pPr lvl="1"/>
            <a:r>
              <a:rPr lang="en-US" sz="2000" dirty="0" smtClean="0"/>
              <a:t>Senior, Accounting Major</a:t>
            </a:r>
          </a:p>
          <a:p>
            <a:r>
              <a:rPr lang="en-US" sz="2800" dirty="0" smtClean="0"/>
              <a:t>Daniel </a:t>
            </a:r>
            <a:r>
              <a:rPr lang="en-US" sz="2800" dirty="0" err="1" smtClean="0"/>
              <a:t>Ministero</a:t>
            </a:r>
            <a:endParaRPr lang="en-US" sz="2800" dirty="0" smtClean="0"/>
          </a:p>
          <a:p>
            <a:pPr lvl="1"/>
            <a:r>
              <a:rPr lang="en-US" sz="2000" dirty="0" smtClean="0"/>
              <a:t>Senior, Accounting</a:t>
            </a:r>
            <a:endParaRPr lang="en-US" sz="2000" dirty="0"/>
          </a:p>
        </p:txBody>
      </p:sp>
      <p:pic>
        <p:nvPicPr>
          <p:cNvPr id="6146" name="Picture 2" descr="http://www.acsu.buffalo.edu/~dianaaga/images/UB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88" y="191360"/>
            <a:ext cx="2563992" cy="14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gt.buffalo.edu/content/mgt/about/_jcr_content/par/image.img.680.244.jpg/1426278483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7" y="4511883"/>
            <a:ext cx="4890163" cy="17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gt.buffalo.edu/content/shared/mgt/students-faculty-alumni/faculty-profiles/management-science-and-systems/david-murray/david-murray-contact/_jcr_content/par/image.img.140.180.jpg/14259080049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88" y="2062259"/>
            <a:ext cx="1663637" cy="21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82" y="595988"/>
            <a:ext cx="8911687" cy="1280890"/>
          </a:xfrm>
        </p:spPr>
        <p:txBody>
          <a:bodyPr/>
          <a:lstStyle/>
          <a:p>
            <a:r>
              <a:rPr lang="en-US" dirty="0" smtClean="0"/>
              <a:t>D. Crowley and Co.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0" y="1580606"/>
            <a:ext cx="9584372" cy="43306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Founder is David B. Crowley, CPA</a:t>
            </a:r>
          </a:p>
          <a:p>
            <a:r>
              <a:rPr lang="en-US" sz="2400" dirty="0" smtClean="0"/>
              <a:t>Located in Exton, Pennsylvania</a:t>
            </a:r>
          </a:p>
          <a:p>
            <a:r>
              <a:rPr lang="en-US" sz="2400" dirty="0" smtClean="0"/>
              <a:t>Established in 1998</a:t>
            </a:r>
          </a:p>
          <a:p>
            <a:r>
              <a:rPr lang="en-US" sz="2400" dirty="0" smtClean="0"/>
              <a:t>Certified Public Accountants specializing in Tax</a:t>
            </a:r>
          </a:p>
          <a:p>
            <a:pPr lvl="1"/>
            <a:r>
              <a:rPr lang="en-US" sz="2200" dirty="0" smtClean="0"/>
              <a:t>Six employees</a:t>
            </a:r>
            <a:endParaRPr lang="en-US" sz="2200" dirty="0"/>
          </a:p>
        </p:txBody>
      </p:sp>
      <p:pic>
        <p:nvPicPr>
          <p:cNvPr id="1026" name="Picture 2" descr="http://www.bestplaces.net/images/city/Exton_P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91" y="3526972"/>
            <a:ext cx="3179263" cy="31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4880795"/>
            <a:ext cx="5998676" cy="11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303" y="336728"/>
            <a:ext cx="8911687" cy="1280890"/>
          </a:xfrm>
        </p:spPr>
        <p:txBody>
          <a:bodyPr/>
          <a:lstStyle/>
          <a:p>
            <a:r>
              <a:rPr lang="en-US" dirty="0" smtClean="0"/>
              <a:t>Our Business Expert… Holly Freed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69" y="1463039"/>
            <a:ext cx="10136777" cy="4676503"/>
          </a:xfrm>
        </p:spPr>
        <p:txBody>
          <a:bodyPr/>
          <a:lstStyle/>
          <a:p>
            <a:r>
              <a:rPr lang="en-US" sz="2800" dirty="0" smtClean="0"/>
              <a:t>Holly is an Accounting major </a:t>
            </a:r>
          </a:p>
          <a:p>
            <a:r>
              <a:rPr lang="en-US" sz="2800" dirty="0" smtClean="0"/>
              <a:t>She works primarily from home for Crowley and Co.</a:t>
            </a:r>
          </a:p>
          <a:p>
            <a:r>
              <a:rPr lang="en-US" sz="2800" dirty="0" smtClean="0"/>
              <a:t>Periodically travels to the office in Exton (several times per year) during more hectic season</a:t>
            </a:r>
          </a:p>
          <a:p>
            <a:r>
              <a:rPr lang="en-US" sz="2800" dirty="0" smtClean="0"/>
              <a:t>Holly has worked for Mr. Crowley for fifteen years</a:t>
            </a:r>
          </a:p>
          <a:p>
            <a:r>
              <a:rPr lang="en-US" sz="2800" dirty="0" smtClean="0"/>
              <a:t>Her primary job responsibility involves reviewing tax returns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s://media.licdn.com/mpr/mpr/shrinknp_400_400/p/2/005/06c/137/3e46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754" y="140785"/>
            <a:ext cx="1644472" cy="16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13" y="378093"/>
            <a:ext cx="8911687" cy="1280890"/>
          </a:xfrm>
        </p:spPr>
        <p:txBody>
          <a:bodyPr/>
          <a:lstStyle/>
          <a:p>
            <a:r>
              <a:rPr lang="en-US" dirty="0" smtClean="0"/>
              <a:t>Current Data Collection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217" y="1658983"/>
            <a:ext cx="9571309" cy="4252239"/>
          </a:xfrm>
        </p:spPr>
        <p:txBody>
          <a:bodyPr>
            <a:noAutofit/>
          </a:bodyPr>
          <a:lstStyle/>
          <a:p>
            <a:r>
              <a:rPr lang="en-US" sz="2800" dirty="0" smtClean="0"/>
              <a:t>Currently, customer information is primarily kept in Dave Crowley’s cell phone</a:t>
            </a:r>
          </a:p>
          <a:p>
            <a:pPr lvl="1"/>
            <a:r>
              <a:rPr lang="en-US" sz="2000" dirty="0" smtClean="0"/>
              <a:t>Phone numbers, addresses, e-mail addresses</a:t>
            </a:r>
          </a:p>
          <a:p>
            <a:r>
              <a:rPr lang="en-US" sz="2800" dirty="0" smtClean="0"/>
              <a:t>There is a single running Word document that lists each client of the firm and which associate is responsible for a particular client</a:t>
            </a:r>
          </a:p>
          <a:p>
            <a:pPr lvl="1"/>
            <a:r>
              <a:rPr lang="en-US" sz="2000" dirty="0" smtClean="0"/>
              <a:t>The list is updated periodically and sent via e-mail to the firm’s associates</a:t>
            </a:r>
            <a:endParaRPr lang="en-US" sz="2000" dirty="0"/>
          </a:p>
        </p:txBody>
      </p:sp>
      <p:pic>
        <p:nvPicPr>
          <p:cNvPr id="7170" name="Picture 2" descr="http://ecx.images-amazon.com/images/I/41Y8qb7q4T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31" y="4904649"/>
            <a:ext cx="1598693" cy="159869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dolcidesign.files.wordpress.com/2012/03/file-cabinet-2-of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16" y="4904649"/>
            <a:ext cx="2626640" cy="17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48" y="391156"/>
            <a:ext cx="8911687" cy="1280890"/>
          </a:xfrm>
        </p:spPr>
        <p:txBody>
          <a:bodyPr/>
          <a:lstStyle/>
          <a:p>
            <a:r>
              <a:rPr lang="en-US" dirty="0" smtClean="0"/>
              <a:t>Problems with this Current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3" y="1672046"/>
            <a:ext cx="9675812" cy="42391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Currently, it is very inconvenient for employees to have to interrupt Dave to obtain client information</a:t>
            </a:r>
          </a:p>
          <a:p>
            <a:pPr lvl="1"/>
            <a:r>
              <a:rPr lang="en-US" sz="2000" dirty="0" smtClean="0"/>
              <a:t>Sometimes, he may be in a meeting or on the phone with a client</a:t>
            </a:r>
          </a:p>
          <a:p>
            <a:r>
              <a:rPr lang="en-US" sz="2800" dirty="0" smtClean="0"/>
              <a:t>Client information is not kept in one centralized location</a:t>
            </a:r>
          </a:p>
          <a:p>
            <a:pPr lvl="1"/>
            <a:r>
              <a:rPr lang="en-US" sz="2000" dirty="0" smtClean="0"/>
              <a:t>It is time consuming and inconvenient for associates</a:t>
            </a:r>
          </a:p>
          <a:p>
            <a:pPr lvl="1"/>
            <a:r>
              <a:rPr lang="en-US" sz="2000" dirty="0" smtClean="0"/>
              <a:t>Much of the information is kept in the manager’s address book or cell phone, which could be lost, damaged, or corrupted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158" y="5003075"/>
            <a:ext cx="2819194" cy="1588146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2394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6" y="179973"/>
            <a:ext cx="8911687" cy="1280890"/>
          </a:xfrm>
        </p:spPr>
        <p:txBody>
          <a:bodyPr/>
          <a:lstStyle/>
          <a:p>
            <a:r>
              <a:rPr lang="en-US" dirty="0" smtClean="0"/>
              <a:t>Our Database Sample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719" y="1112107"/>
            <a:ext cx="10480779" cy="5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21368"/>
            <a:ext cx="8130746" cy="5136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35" y="0"/>
            <a:ext cx="5848865" cy="3734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15" y="4395787"/>
            <a:ext cx="3222115" cy="167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4941" y="593640"/>
            <a:ext cx="2059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Forms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666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532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Wisp</vt:lpstr>
      <vt:lpstr>Welcome!   Crowley and Co. PC</vt:lpstr>
      <vt:lpstr>We Will Discuss…</vt:lpstr>
      <vt:lpstr>Background</vt:lpstr>
      <vt:lpstr>D. Crowley and Co. PC</vt:lpstr>
      <vt:lpstr>Our Business Expert… Holly Freed</vt:lpstr>
      <vt:lpstr>Current Data Collection System</vt:lpstr>
      <vt:lpstr>Problems with this Current Format</vt:lpstr>
      <vt:lpstr>Our Database Sample</vt:lpstr>
      <vt:lpstr>PowerPoint Presentation</vt:lpstr>
      <vt:lpstr>PowerPoint Presentation</vt:lpstr>
      <vt:lpstr>PowerPoint Presentation</vt:lpstr>
      <vt:lpstr>Our Proposed System</vt:lpstr>
      <vt:lpstr>Extra Features…</vt:lpstr>
      <vt:lpstr>Backup Strategy and Future Enhancements</vt:lpstr>
      <vt:lpstr>In Closing…</vt:lpstr>
      <vt:lpstr>Any Questions?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Carella, Benjamin</dc:creator>
  <cp:lastModifiedBy>Chen, Lin</cp:lastModifiedBy>
  <cp:revision>24</cp:revision>
  <dcterms:created xsi:type="dcterms:W3CDTF">2015-12-09T17:56:12Z</dcterms:created>
  <dcterms:modified xsi:type="dcterms:W3CDTF">2015-12-10T19:45:02Z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